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2" r:id="rId5"/>
    <p:sldId id="267" r:id="rId6"/>
    <p:sldId id="268" r:id="rId7"/>
    <p:sldId id="269" r:id="rId8"/>
    <p:sldId id="271" r:id="rId9"/>
    <p:sldId id="273" r:id="rId10"/>
    <p:sldId id="272" r:id="rId11"/>
    <p:sldId id="274" r:id="rId12"/>
    <p:sldId id="275" r:id="rId13"/>
    <p:sldId id="257" r:id="rId14"/>
    <p:sldId id="258" r:id="rId15"/>
    <p:sldId id="259" r:id="rId16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9628-C984-4B86-AA54-0EC7C677AC87}" type="datetimeFigureOut">
              <a:rPr lang="sr-Latn-RS" smtClean="0"/>
              <a:pPr/>
              <a:t>2.4.2020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642D-B5F7-453E-96D2-CAF10C1DC0AE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1346957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9628-C984-4B86-AA54-0EC7C677AC87}" type="datetimeFigureOut">
              <a:rPr lang="sr-Latn-RS" smtClean="0"/>
              <a:pPr/>
              <a:t>2.4.2020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642D-B5F7-453E-96D2-CAF10C1DC0AE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498454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9628-C984-4B86-AA54-0EC7C677AC87}" type="datetimeFigureOut">
              <a:rPr lang="sr-Latn-RS" smtClean="0"/>
              <a:pPr/>
              <a:t>2.4.2020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642D-B5F7-453E-96D2-CAF10C1DC0AE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185537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9628-C984-4B86-AA54-0EC7C677AC87}" type="datetimeFigureOut">
              <a:rPr lang="sr-Latn-RS" smtClean="0"/>
              <a:pPr/>
              <a:t>2.4.2020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642D-B5F7-453E-96D2-CAF10C1DC0AE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182397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9628-C984-4B86-AA54-0EC7C677AC87}" type="datetimeFigureOut">
              <a:rPr lang="sr-Latn-RS" smtClean="0"/>
              <a:pPr/>
              <a:t>2.4.2020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642D-B5F7-453E-96D2-CAF10C1DC0AE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137527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9628-C984-4B86-AA54-0EC7C677AC87}" type="datetimeFigureOut">
              <a:rPr lang="sr-Latn-RS" smtClean="0"/>
              <a:pPr/>
              <a:t>2.4.2020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642D-B5F7-453E-96D2-CAF10C1DC0AE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1173846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9628-C984-4B86-AA54-0EC7C677AC87}" type="datetimeFigureOut">
              <a:rPr lang="sr-Latn-RS" smtClean="0"/>
              <a:pPr/>
              <a:t>2.4.2020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642D-B5F7-453E-96D2-CAF10C1DC0AE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1045982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9628-C984-4B86-AA54-0EC7C677AC87}" type="datetimeFigureOut">
              <a:rPr lang="sr-Latn-RS" smtClean="0"/>
              <a:pPr/>
              <a:t>2.4.2020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642D-B5F7-453E-96D2-CAF10C1DC0AE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829026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9628-C984-4B86-AA54-0EC7C677AC87}" type="datetimeFigureOut">
              <a:rPr lang="sr-Latn-RS" smtClean="0"/>
              <a:pPr/>
              <a:t>2.4.2020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642D-B5F7-453E-96D2-CAF10C1DC0AE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053995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9628-C984-4B86-AA54-0EC7C677AC87}" type="datetimeFigureOut">
              <a:rPr lang="sr-Latn-RS" smtClean="0"/>
              <a:pPr/>
              <a:t>2.4.2020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642D-B5F7-453E-96D2-CAF10C1DC0AE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93112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9628-C984-4B86-AA54-0EC7C677AC87}" type="datetimeFigureOut">
              <a:rPr lang="sr-Latn-RS" smtClean="0"/>
              <a:pPr/>
              <a:t>2.4.2020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642D-B5F7-453E-96D2-CAF10C1DC0AE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3574297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99628-C984-4B86-AA54-0EC7C677AC87}" type="datetimeFigureOut">
              <a:rPr lang="sr-Latn-RS" smtClean="0"/>
              <a:pPr/>
              <a:t>2.4.2020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F642D-B5F7-453E-96D2-CAF10C1DC0AE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825711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Добро дошли на час света око нас. Да ли сте знали која је тајна веза између човека и животиња?</a:t>
            </a:r>
            <a:endParaRPr lang="sr-Latn-R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145281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25BD4-4045-48AF-ABE3-9044372F9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Мозак и чула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D40B4E-30BC-472E-9E12-06000D426E1E}"/>
              </a:ext>
            </a:extLst>
          </p:cNvPr>
          <p:cNvSpPr txBox="1"/>
          <p:nvPr/>
        </p:nvSpPr>
        <p:spPr>
          <a:xfrm>
            <a:off x="539552" y="1700808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Човеку и животињама је глава значајна јер им омогућава да упознају свет који их окружује. У томе им помажу мозак и чула. 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755274-0BC9-4BE1-847A-73EBCF138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528900"/>
            <a:ext cx="2056639" cy="18002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CDFC3209-78B0-4621-BC95-C63B41D6F93C}"/>
              </a:ext>
            </a:extLst>
          </p:cNvPr>
          <p:cNvCxnSpPr>
            <a:cxnSpLocks/>
          </p:cNvCxnSpPr>
          <p:nvPr/>
        </p:nvCxnSpPr>
        <p:spPr>
          <a:xfrm flipH="1">
            <a:off x="1907704" y="2996952"/>
            <a:ext cx="12961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70A9FE6-5449-4303-96F8-DA31C4C2E027}"/>
              </a:ext>
            </a:extLst>
          </p:cNvPr>
          <p:cNvSpPr txBox="1"/>
          <p:nvPr/>
        </p:nvSpPr>
        <p:spPr>
          <a:xfrm>
            <a:off x="3100247" y="281228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bg1"/>
                </a:solidFill>
              </a:rPr>
              <a:t>Људски мозак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18DFDA5-F6D5-4A99-BC59-F7C446B58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7809" y="3194647"/>
            <a:ext cx="4762500" cy="26765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080D319-95CD-49EB-B64D-32D632C6908E}"/>
              </a:ext>
            </a:extLst>
          </p:cNvPr>
          <p:cNvSpPr txBox="1"/>
          <p:nvPr/>
        </p:nvSpPr>
        <p:spPr>
          <a:xfrm>
            <a:off x="4007809" y="5912498"/>
            <a:ext cx="466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Сибирска лисица у потрази за својим пленом.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1349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F8793A-5F23-4A17-9D51-8C81803B8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Кретање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477C06-CE46-4A59-9CAD-570716037BDB}"/>
              </a:ext>
            </a:extLst>
          </p:cNvPr>
          <p:cNvSpPr txBox="1"/>
          <p:nvPr/>
        </p:nvSpPr>
        <p:spPr>
          <a:xfrm>
            <a:off x="457200" y="1700808"/>
            <a:ext cx="836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/>
              <a:t>Животиње и људи се крећу. Да би се кретали користе удове. 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3EF84C-1CF5-49A0-90AD-DA710FDBF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45643"/>
            <a:ext cx="1961844" cy="1082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839A97-1CFA-46A4-8B96-9A2F05F2C9CE}"/>
              </a:ext>
            </a:extLst>
          </p:cNvPr>
          <p:cNvSpPr txBox="1"/>
          <p:nvPr/>
        </p:nvSpPr>
        <p:spPr>
          <a:xfrm>
            <a:off x="2419044" y="2482530"/>
            <a:ext cx="244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Риба користи </a:t>
            </a:r>
            <a:r>
              <a:rPr lang="sr-Cyrl-RS" dirty="0">
                <a:solidFill>
                  <a:schemeClr val="accent3"/>
                </a:solidFill>
              </a:rPr>
              <a:t>пераја</a:t>
            </a:r>
            <a:r>
              <a:rPr lang="sr-Cyrl-RS" dirty="0"/>
              <a:t>. </a:t>
            </a:r>
            <a:endParaRPr lang="en-US" dirty="0"/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xmlns="" id="{C7D2CDE4-D904-4DF9-8244-0CA76E762995}"/>
              </a:ext>
            </a:extLst>
          </p:cNvPr>
          <p:cNvCxnSpPr>
            <a:cxnSpLocks/>
            <a:stCxn id="6" idx="0"/>
          </p:cNvCxnSpPr>
          <p:nvPr/>
        </p:nvCxnSpPr>
        <p:spPr>
          <a:xfrm rot="16200000" flipV="1">
            <a:off x="2647449" y="1486798"/>
            <a:ext cx="119258" cy="187220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xmlns="" id="{CDECDF85-923B-4FD6-ACA5-067208574569}"/>
              </a:ext>
            </a:extLst>
          </p:cNvPr>
          <p:cNvCxnSpPr>
            <a:cxnSpLocks/>
            <a:stCxn id="6" idx="0"/>
          </p:cNvCxnSpPr>
          <p:nvPr/>
        </p:nvCxnSpPr>
        <p:spPr>
          <a:xfrm rot="16200000" flipH="1" flipV="1">
            <a:off x="1969974" y="1059393"/>
            <a:ext cx="250070" cy="3096344"/>
          </a:xfrm>
          <a:prstGeom prst="curvedConnector4">
            <a:avLst>
              <a:gd name="adj1" fmla="val -91414"/>
              <a:gd name="adj2" fmla="val 6976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BC94179-4040-4016-9104-4BB71CAF1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7" y="2363272"/>
            <a:ext cx="1961844" cy="196184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6893EE9-BF7B-4B29-8328-C0AD14D1A3AC}"/>
              </a:ext>
            </a:extLst>
          </p:cNvPr>
          <p:cNvSpPr txBox="1"/>
          <p:nvPr/>
        </p:nvSpPr>
        <p:spPr>
          <a:xfrm>
            <a:off x="7164288" y="273260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Риба се креће </a:t>
            </a:r>
            <a:r>
              <a:rPr lang="sr-Cyrl-RS" dirty="0">
                <a:solidFill>
                  <a:schemeClr val="accent3"/>
                </a:solidFill>
              </a:rPr>
              <a:t>пливањем</a:t>
            </a:r>
            <a:r>
              <a:rPr lang="sr-Cyrl-RS" dirty="0"/>
              <a:t>.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41BE9AF-2909-4830-A004-0B48B25795AF}"/>
              </a:ext>
            </a:extLst>
          </p:cNvPr>
          <p:cNvSpPr txBox="1"/>
          <p:nvPr/>
        </p:nvSpPr>
        <p:spPr>
          <a:xfrm>
            <a:off x="323528" y="471897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Неке птице и инсекти се крећу уз помоћ </a:t>
            </a:r>
            <a:r>
              <a:rPr lang="sr-Cyrl-RS" dirty="0">
                <a:solidFill>
                  <a:schemeClr val="accent3"/>
                </a:solidFill>
              </a:rPr>
              <a:t>крила</a:t>
            </a:r>
            <a:r>
              <a:rPr lang="sr-Cyrl-RS" dirty="0"/>
              <a:t>. 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E08A4D4-F29A-40D8-A662-E9E6455E2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0" y="5236398"/>
            <a:ext cx="2025559" cy="13096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2210F64-9850-4BB1-ABDE-CA83C3D43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5289101"/>
            <a:ext cx="1727291" cy="6008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027A00E-7AD4-49D8-9E49-C70B4D2A71DB}"/>
              </a:ext>
            </a:extLst>
          </p:cNvPr>
          <p:cNvSpPr txBox="1"/>
          <p:nvPr/>
        </p:nvSpPr>
        <p:spPr>
          <a:xfrm>
            <a:off x="5040066" y="4718974"/>
            <a:ext cx="364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Такво кретање назива се </a:t>
            </a:r>
            <a:r>
              <a:rPr lang="sr-Cyrl-RS" dirty="0">
                <a:solidFill>
                  <a:schemeClr val="accent3"/>
                </a:solidFill>
              </a:rPr>
              <a:t>летење</a:t>
            </a:r>
            <a:r>
              <a:rPr lang="sr-Cyrl-RS" dirty="0"/>
              <a:t>.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768C7FB-ECAD-4AD7-B0AE-D10BD4B5E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5314606"/>
            <a:ext cx="1666107" cy="136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697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23" grpId="0"/>
      <p:bldP spid="24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5FD9EF-7C63-4CB0-A38E-79FF44741530}"/>
              </a:ext>
            </a:extLst>
          </p:cNvPr>
          <p:cNvSpPr txBox="1"/>
          <p:nvPr/>
        </p:nvSpPr>
        <p:spPr>
          <a:xfrm>
            <a:off x="395536" y="692696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/>
              <a:t>Неке животиње крећу се </a:t>
            </a:r>
            <a:r>
              <a:rPr lang="sr-Cyrl-RS" sz="2400" dirty="0">
                <a:solidFill>
                  <a:schemeClr val="accent3"/>
                </a:solidFill>
              </a:rPr>
              <a:t>ходањем, трчањем и скакањем</a:t>
            </a:r>
            <a:r>
              <a:rPr lang="sr-Cyrl-RS" sz="2400" dirty="0"/>
              <a:t>.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6E2EAB-662C-4B59-B588-3DD376B4C36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576824"/>
            <a:ext cx="912468" cy="1204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3F039E-6C0E-4F08-8089-6C152AFB34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1344207"/>
            <a:ext cx="617945" cy="1436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08104B-50F9-4DF1-8E3F-E315F7A2F10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6937" y="1417618"/>
            <a:ext cx="1150819" cy="1436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6BBBC08-1868-42CE-82DF-F4D756C0B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3645024"/>
            <a:ext cx="3119139" cy="16780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A79029-FAE0-4A5F-AB7B-31C2A51CD7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185" y="4046312"/>
            <a:ext cx="3585846" cy="192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644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3BDF931-517A-47D5-BA8F-F5F87BA398C4}"/>
              </a:ext>
            </a:extLst>
          </p:cNvPr>
          <p:cNvSpPr txBox="1"/>
          <p:nvPr/>
        </p:nvSpPr>
        <p:spPr>
          <a:xfrm>
            <a:off x="395536" y="764704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/>
              <a:t>Удови код човека називају се </a:t>
            </a:r>
            <a:r>
              <a:rPr lang="sr-Cyrl-RS" sz="2400" dirty="0">
                <a:solidFill>
                  <a:schemeClr val="accent3"/>
                </a:solidFill>
              </a:rPr>
              <a:t>руке</a:t>
            </a:r>
            <a:r>
              <a:rPr lang="sr-Cyrl-RS" sz="2400" dirty="0"/>
              <a:t> и </a:t>
            </a:r>
            <a:r>
              <a:rPr lang="sr-Cyrl-RS" sz="2400" dirty="0">
                <a:solidFill>
                  <a:schemeClr val="accent3"/>
                </a:solidFill>
              </a:rPr>
              <a:t>ноге</a:t>
            </a:r>
            <a:r>
              <a:rPr lang="sr-Cyrl-RS" sz="2400" dirty="0"/>
              <a:t>.Човек се креће </a:t>
            </a:r>
            <a:r>
              <a:rPr lang="sr-Cyrl-RS" sz="2400" dirty="0">
                <a:solidFill>
                  <a:schemeClr val="accent3"/>
                </a:solidFill>
              </a:rPr>
              <a:t>ходањем, трчањем и скакањем</a:t>
            </a:r>
            <a:r>
              <a:rPr lang="sr-Cyrl-RS" sz="2400" dirty="0"/>
              <a:t>. Он се креће </a:t>
            </a:r>
            <a:r>
              <a:rPr lang="sr-Cyrl-RS" sz="2400" dirty="0">
                <a:solidFill>
                  <a:schemeClr val="accent3"/>
                </a:solidFill>
              </a:rPr>
              <a:t>усправно</a:t>
            </a:r>
            <a:r>
              <a:rPr lang="sr-Cyrl-RS" sz="2400" dirty="0"/>
              <a:t>, на </a:t>
            </a:r>
            <a:r>
              <a:rPr lang="sr-Cyrl-RS" sz="2400" dirty="0">
                <a:solidFill>
                  <a:schemeClr val="accent3"/>
                </a:solidFill>
              </a:rPr>
              <a:t>две ноге</a:t>
            </a:r>
            <a:r>
              <a:rPr lang="sr-Cyrl-RS" sz="2400" dirty="0"/>
              <a:t>. Руке користимо за различите активности. Оне нам служе да се хранимо, одржавамо личну хигијену, да цртамо, пишемо... 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FE1DCCE-C972-4EC2-ADBE-BBBBCCC38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407972"/>
            <a:ext cx="1902117" cy="11156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AC95BE7-A8A0-4773-BEED-BCAEB2DAF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3069614"/>
            <a:ext cx="1383912" cy="17923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FAAF4FA-B530-4E17-B43D-B5C50F8A7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114" y="2917201"/>
            <a:ext cx="1871806" cy="317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700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647ADE-935E-4064-8F55-46A702614429}"/>
              </a:ext>
            </a:extLst>
          </p:cNvPr>
          <p:cNvSpPr txBox="1"/>
          <p:nvPr/>
        </p:nvSpPr>
        <p:spPr>
          <a:xfrm>
            <a:off x="251520" y="764704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/>
              <a:t>Уз помоћ руку слепи људи упознају свет око себе. Наиме, они уз помоћ руку читају и то тако што додирују папир на коме су исписани симболи (слова). Азбука коју они користе назива се </a:t>
            </a:r>
            <a:r>
              <a:rPr lang="sr-Cyrl-RS" sz="2400" dirty="0">
                <a:solidFill>
                  <a:schemeClr val="accent3"/>
                </a:solidFill>
              </a:rPr>
              <a:t>Брајева азбука</a:t>
            </a:r>
            <a:r>
              <a:rPr lang="sr-Cyrl-RS" sz="2400" dirty="0"/>
              <a:t>.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B06C40-D441-402F-AA66-A890A7EBA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369850"/>
            <a:ext cx="4288123" cy="22832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52BBE0-0AC3-48B2-B965-B2B80DACC190}"/>
              </a:ext>
            </a:extLst>
          </p:cNvPr>
          <p:cNvSpPr txBox="1"/>
          <p:nvPr/>
        </p:nvSpPr>
        <p:spPr>
          <a:xfrm>
            <a:off x="899592" y="470503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Брајева азбука.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95F15E2-02BC-415E-BD89-06C69D100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3823" y="2397859"/>
            <a:ext cx="2592288" cy="24904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4051B40-FA9B-4AA5-AB58-20A02F1ABF6C}"/>
              </a:ext>
            </a:extLst>
          </p:cNvPr>
          <p:cNvSpPr txBox="1"/>
          <p:nvPr/>
        </p:nvSpPr>
        <p:spPr>
          <a:xfrm>
            <a:off x="5673443" y="5157228"/>
            <a:ext cx="3168352" cy="93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Слепа особа чита додиривањем папира и померањем шаке и прстију.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489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B84DD4-E47C-4039-868D-A8FF2881E3C1}"/>
              </a:ext>
            </a:extLst>
          </p:cNvPr>
          <p:cNvSpPr txBox="1"/>
          <p:nvPr/>
        </p:nvSpPr>
        <p:spPr>
          <a:xfrm>
            <a:off x="251520" y="2276872"/>
            <a:ext cx="799288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/>
              <a:t>За домаћи задатак уради 68. и 69. страна у радној свесци</a:t>
            </a:r>
            <a:r>
              <a:rPr lang="sr-Cyrl-RS" dirty="0"/>
              <a:t>.</a:t>
            </a:r>
          </a:p>
          <a:p>
            <a:endParaRPr lang="sr-Cyrl-RS" dirty="0"/>
          </a:p>
          <a:p>
            <a:r>
              <a:rPr lang="sr-Cyrl-RS" sz="3200" dirty="0"/>
              <a:t>Хвала на пажњи!! </a:t>
            </a:r>
            <a:r>
              <a:rPr lang="sr-Cyrl-RS" sz="3200" dirty="0">
                <a:sym typeface="Wingdings" panose="05000000000000000000" pitchFamily="2" charset="2"/>
              </a:rPr>
              <a:t>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08507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6FF161-E5EF-4773-BD7A-C674BEFCA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18CDA0-9C69-47ED-A406-10355BD81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Као што већ знаш, животиње човек и биљке  су жива бића.</a:t>
            </a:r>
          </a:p>
          <a:p>
            <a:r>
              <a:rPr lang="sr-Cyrl-RS" dirty="0"/>
              <a:t>Сва жива бића имају неке заједничке особине, али и неке особине по којима их разликујемо.</a:t>
            </a:r>
          </a:p>
          <a:p>
            <a:r>
              <a:rPr lang="ru-RU" dirty="0"/>
              <a:t>На данашњем часу уочаваћемо који су то делови тела животиња и човека заједнички.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0605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637E4F-0409-4BD3-AD12-F96B097322D0}"/>
              </a:ext>
            </a:extLst>
          </p:cNvPr>
          <p:cNvSpPr txBox="1"/>
          <p:nvPr/>
        </p:nvSpPr>
        <p:spPr>
          <a:xfrm>
            <a:off x="539552" y="548680"/>
            <a:ext cx="5256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/>
              <a:t>Пажљиво погледај следећу слику.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71FF6C-6F8D-4BD1-B2DE-64AA5C8B2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2773833"/>
            <a:ext cx="5353396" cy="35571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6EB92CE-3340-4EF2-A491-D93326E56E81}"/>
              </a:ext>
            </a:extLst>
          </p:cNvPr>
          <p:cNvSpPr txBox="1"/>
          <p:nvPr/>
        </p:nvSpPr>
        <p:spPr>
          <a:xfrm>
            <a:off x="1895302" y="1424263"/>
            <a:ext cx="5353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/>
              <a:t>Које делове тела уочаваш на овој слици?</a:t>
            </a:r>
            <a:endParaRPr lang="en-US" sz="28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18644F5B-F0F2-4EA9-BCC8-8BE228D9C4B0}"/>
              </a:ext>
            </a:extLst>
          </p:cNvPr>
          <p:cNvCxnSpPr>
            <a:cxnSpLocks/>
          </p:cNvCxnSpPr>
          <p:nvPr/>
        </p:nvCxnSpPr>
        <p:spPr>
          <a:xfrm>
            <a:off x="1331640" y="2773833"/>
            <a:ext cx="1944216" cy="799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28CF829C-E02A-444F-A9BD-9718EFACE666}"/>
              </a:ext>
            </a:extLst>
          </p:cNvPr>
          <p:cNvCxnSpPr/>
          <p:nvPr/>
        </p:nvCxnSpPr>
        <p:spPr>
          <a:xfrm flipH="1">
            <a:off x="5148064" y="2924944"/>
            <a:ext cx="2592288" cy="1008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2287A0E4-5F98-45A7-B9C0-CCE8CD290944}"/>
              </a:ext>
            </a:extLst>
          </p:cNvPr>
          <p:cNvCxnSpPr/>
          <p:nvPr/>
        </p:nvCxnSpPr>
        <p:spPr>
          <a:xfrm>
            <a:off x="1043608" y="3933056"/>
            <a:ext cx="1728192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8A6536D4-F863-465D-9706-E86DBEFDBA71}"/>
              </a:ext>
            </a:extLst>
          </p:cNvPr>
          <p:cNvCxnSpPr/>
          <p:nvPr/>
        </p:nvCxnSpPr>
        <p:spPr>
          <a:xfrm flipH="1">
            <a:off x="5580112" y="3968479"/>
            <a:ext cx="2160240" cy="875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36D44EEC-FB6C-41F5-8D6F-1A002C587623}"/>
              </a:ext>
            </a:extLst>
          </p:cNvPr>
          <p:cNvCxnSpPr/>
          <p:nvPr/>
        </p:nvCxnSpPr>
        <p:spPr>
          <a:xfrm flipV="1">
            <a:off x="1043608" y="4844062"/>
            <a:ext cx="2520280" cy="961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EF23C341-A205-4D52-A8FF-EAB0D0D3865D}"/>
              </a:ext>
            </a:extLst>
          </p:cNvPr>
          <p:cNvCxnSpPr/>
          <p:nvPr/>
        </p:nvCxnSpPr>
        <p:spPr>
          <a:xfrm flipV="1">
            <a:off x="1043608" y="5708158"/>
            <a:ext cx="2232248" cy="97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7E78C779-5EF4-4509-84D1-C2DF688A4838}"/>
              </a:ext>
            </a:extLst>
          </p:cNvPr>
          <p:cNvCxnSpPr/>
          <p:nvPr/>
        </p:nvCxnSpPr>
        <p:spPr>
          <a:xfrm flipH="1" flipV="1">
            <a:off x="4572000" y="4725144"/>
            <a:ext cx="2952328" cy="983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22D27B8A-F649-4255-B2DC-EC5BCCC2B8F1}"/>
              </a:ext>
            </a:extLst>
          </p:cNvPr>
          <p:cNvCxnSpPr/>
          <p:nvPr/>
        </p:nvCxnSpPr>
        <p:spPr>
          <a:xfrm flipH="1">
            <a:off x="5148064" y="5708158"/>
            <a:ext cx="2401068" cy="149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B60F879-9AA3-4311-95D7-C4B1C4F18CBF}"/>
              </a:ext>
            </a:extLst>
          </p:cNvPr>
          <p:cNvSpPr txBox="1"/>
          <p:nvPr/>
        </p:nvSpPr>
        <p:spPr>
          <a:xfrm>
            <a:off x="455142" y="2547973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rgbClr val="008000"/>
                </a:solidFill>
              </a:rPr>
              <a:t>ГЛАВА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6D5E767-06F1-45DD-9C3A-1C6B282A55C7}"/>
              </a:ext>
            </a:extLst>
          </p:cNvPr>
          <p:cNvSpPr txBox="1"/>
          <p:nvPr/>
        </p:nvSpPr>
        <p:spPr>
          <a:xfrm>
            <a:off x="7740352" y="2773833"/>
            <a:ext cx="124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rgbClr val="008000"/>
                </a:solidFill>
              </a:rPr>
              <a:t>ГЛАВА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336EDDD-6DF7-4A7D-AE35-CADBE9FF4A30}"/>
              </a:ext>
            </a:extLst>
          </p:cNvPr>
          <p:cNvSpPr txBox="1"/>
          <p:nvPr/>
        </p:nvSpPr>
        <p:spPr>
          <a:xfrm>
            <a:off x="251520" y="3651411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/>
              <a:t>ТРУП</a:t>
            </a:r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A7DD092-09C3-4EBF-9C35-1FB360A2C623}"/>
              </a:ext>
            </a:extLst>
          </p:cNvPr>
          <p:cNvSpPr txBox="1"/>
          <p:nvPr/>
        </p:nvSpPr>
        <p:spPr>
          <a:xfrm>
            <a:off x="7689144" y="3775102"/>
            <a:ext cx="124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/>
              <a:t>ТРУП</a:t>
            </a:r>
            <a:endParaRPr lang="en-US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9D46B13-2A86-4B63-81E9-3142F85F97B8}"/>
              </a:ext>
            </a:extLst>
          </p:cNvPr>
          <p:cNvSpPr txBox="1"/>
          <p:nvPr/>
        </p:nvSpPr>
        <p:spPr>
          <a:xfrm>
            <a:off x="56296" y="5550155"/>
            <a:ext cx="108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rgbClr val="0000CC"/>
                </a:solidFill>
              </a:rPr>
              <a:t>УДОВИ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8EFEB15-4DA7-42F1-95D6-2553BBC6C35C}"/>
              </a:ext>
            </a:extLst>
          </p:cNvPr>
          <p:cNvSpPr txBox="1"/>
          <p:nvPr/>
        </p:nvSpPr>
        <p:spPr>
          <a:xfrm>
            <a:off x="7623441" y="5494502"/>
            <a:ext cx="138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rgbClr val="0000CC"/>
                </a:solidFill>
              </a:rPr>
              <a:t>УДОВИ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604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79304" cy="850106"/>
          </a:xfrm>
        </p:spPr>
        <p:txBody>
          <a:bodyPr>
            <a:normAutofit/>
          </a:bodyPr>
          <a:lstStyle/>
          <a:p>
            <a:r>
              <a:rPr lang="sr-Cyrl-RS" dirty="0"/>
              <a:t>Глава човека</a:t>
            </a:r>
            <a:endParaRPr lang="sr-Latn-R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48880"/>
            <a:ext cx="197167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D434B6-6D33-4C43-8C5B-E2719B70B9A5}"/>
              </a:ext>
            </a:extLst>
          </p:cNvPr>
          <p:cNvSpPr txBox="1"/>
          <p:nvPr/>
        </p:nvSpPr>
        <p:spPr>
          <a:xfrm>
            <a:off x="827584" y="1340768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/>
              <a:t>Које делове тела уочаваш на глави човека?</a:t>
            </a:r>
            <a:endParaRPr lang="en-US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00A11290-ADFE-4B71-9C4F-DE6CA8D386F4}"/>
              </a:ext>
            </a:extLst>
          </p:cNvPr>
          <p:cNvCxnSpPr/>
          <p:nvPr/>
        </p:nvCxnSpPr>
        <p:spPr>
          <a:xfrm flipH="1">
            <a:off x="4716016" y="2810545"/>
            <a:ext cx="1512168" cy="762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9414D2A9-3D6F-4C33-B232-4ECEFFB85B28}"/>
              </a:ext>
            </a:extLst>
          </p:cNvPr>
          <p:cNvCxnSpPr/>
          <p:nvPr/>
        </p:nvCxnSpPr>
        <p:spPr>
          <a:xfrm flipH="1">
            <a:off x="4136504" y="2810545"/>
            <a:ext cx="2088232" cy="762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E65ACAB-D180-479B-A103-6B3902552869}"/>
              </a:ext>
            </a:extLst>
          </p:cNvPr>
          <p:cNvSpPr txBox="1"/>
          <p:nvPr/>
        </p:nvSpPr>
        <p:spPr>
          <a:xfrm>
            <a:off x="6224736" y="256490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rgbClr val="FFFF00"/>
                </a:solidFill>
              </a:rPr>
              <a:t>ОЧИ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3041D131-6A5B-4413-981F-9A76C49C4F13}"/>
              </a:ext>
            </a:extLst>
          </p:cNvPr>
          <p:cNvCxnSpPr/>
          <p:nvPr/>
        </p:nvCxnSpPr>
        <p:spPr>
          <a:xfrm>
            <a:off x="1979712" y="3272210"/>
            <a:ext cx="1656184" cy="516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DA9BAABA-7929-4F1D-B3D1-6C4CD7C22F27}"/>
              </a:ext>
            </a:extLst>
          </p:cNvPr>
          <p:cNvCxnSpPr/>
          <p:nvPr/>
        </p:nvCxnSpPr>
        <p:spPr>
          <a:xfrm>
            <a:off x="2005699" y="3266259"/>
            <a:ext cx="3027784" cy="300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63AE0E0-ECFD-4255-8400-34EF121496F2}"/>
              </a:ext>
            </a:extLst>
          </p:cNvPr>
          <p:cNvSpPr txBox="1"/>
          <p:nvPr/>
        </p:nvSpPr>
        <p:spPr>
          <a:xfrm>
            <a:off x="1248052" y="3026569"/>
            <a:ext cx="828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rgbClr val="FFFF00"/>
                </a:solidFill>
              </a:rPr>
              <a:t>УШИ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C7BE5E52-81C4-4DCC-B11F-003EC7AE7C31}"/>
              </a:ext>
            </a:extLst>
          </p:cNvPr>
          <p:cNvCxnSpPr/>
          <p:nvPr/>
        </p:nvCxnSpPr>
        <p:spPr>
          <a:xfrm flipV="1">
            <a:off x="1835696" y="3789040"/>
            <a:ext cx="2498005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7221D38-6A94-4087-8CC9-6351B23ACB22}"/>
              </a:ext>
            </a:extLst>
          </p:cNvPr>
          <p:cNvSpPr txBox="1"/>
          <p:nvPr/>
        </p:nvSpPr>
        <p:spPr>
          <a:xfrm>
            <a:off x="1151130" y="401635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rgbClr val="FFFF00"/>
                </a:solidFill>
              </a:rPr>
              <a:t>НОС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7B03B5B9-1CA6-4F1A-A072-E0C75F90C9A5}"/>
              </a:ext>
            </a:extLst>
          </p:cNvPr>
          <p:cNvCxnSpPr/>
          <p:nvPr/>
        </p:nvCxnSpPr>
        <p:spPr>
          <a:xfrm flipH="1" flipV="1">
            <a:off x="4500010" y="4046041"/>
            <a:ext cx="2295711" cy="382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65ED06E-670D-4A30-B005-75742089739A}"/>
              </a:ext>
            </a:extLst>
          </p:cNvPr>
          <p:cNvSpPr txBox="1"/>
          <p:nvPr/>
        </p:nvSpPr>
        <p:spPr>
          <a:xfrm>
            <a:off x="6730718" y="4198042"/>
            <a:ext cx="1592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rgbClr val="FFFF00"/>
                </a:solidFill>
              </a:rPr>
              <a:t>УСТА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366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5" grpId="0"/>
      <p:bldP spid="18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15AC0F-52EE-4743-8751-162B56A5F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64489"/>
            <a:ext cx="5338936" cy="1138138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Глава животиња</a:t>
            </a:r>
            <a:br>
              <a:rPr lang="sr-Cyrl-R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D92D28-183C-4A82-B65D-71E9C8834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083" y="3933056"/>
            <a:ext cx="2682259" cy="1944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F7C62C-8782-4D91-8714-06C3CB384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916832"/>
            <a:ext cx="2481938" cy="283367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1BBB0C97-5A14-40A5-9E3D-5A3D8488DF0F}"/>
              </a:ext>
            </a:extLst>
          </p:cNvPr>
          <p:cNvCxnSpPr/>
          <p:nvPr/>
        </p:nvCxnSpPr>
        <p:spPr>
          <a:xfrm flipH="1">
            <a:off x="1392680" y="2204864"/>
            <a:ext cx="1999391" cy="93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A0D1BB3-1BE6-4D6B-BD17-CDCBCCF61F03}"/>
              </a:ext>
            </a:extLst>
          </p:cNvPr>
          <p:cNvSpPr txBox="1"/>
          <p:nvPr/>
        </p:nvSpPr>
        <p:spPr>
          <a:xfrm>
            <a:off x="3332355" y="1974031"/>
            <a:ext cx="1213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rgbClr val="008000"/>
                </a:solidFill>
              </a:rPr>
              <a:t>ОЧИ</a:t>
            </a:r>
            <a:endParaRPr lang="en-US" sz="2400" dirty="0">
              <a:solidFill>
                <a:srgbClr val="0080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F8741B8F-2F51-4C3E-B1B9-C45D113DDE28}"/>
              </a:ext>
            </a:extLst>
          </p:cNvPr>
          <p:cNvCxnSpPr/>
          <p:nvPr/>
        </p:nvCxnSpPr>
        <p:spPr>
          <a:xfrm flipH="1">
            <a:off x="1763688" y="1772816"/>
            <a:ext cx="897762" cy="662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BCCD81F6-7FBB-4548-8C3C-ECFC363A4A07}"/>
              </a:ext>
            </a:extLst>
          </p:cNvPr>
          <p:cNvCxnSpPr/>
          <p:nvPr/>
        </p:nvCxnSpPr>
        <p:spPr>
          <a:xfrm flipH="1">
            <a:off x="1259632" y="1772816"/>
            <a:ext cx="1401818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B0B79D8-AE4C-4F54-87AE-1085C8A025A6}"/>
              </a:ext>
            </a:extLst>
          </p:cNvPr>
          <p:cNvSpPr txBox="1"/>
          <p:nvPr/>
        </p:nvSpPr>
        <p:spPr>
          <a:xfrm>
            <a:off x="2583577" y="1517720"/>
            <a:ext cx="897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rgbClr val="008000"/>
                </a:solidFill>
              </a:rPr>
              <a:t>УШИ</a:t>
            </a:r>
            <a:endParaRPr lang="en-US" sz="2400" dirty="0">
              <a:solidFill>
                <a:srgbClr val="008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1CB7015A-3C18-4C4A-A208-AC502E91665F}"/>
              </a:ext>
            </a:extLst>
          </p:cNvPr>
          <p:cNvCxnSpPr/>
          <p:nvPr/>
        </p:nvCxnSpPr>
        <p:spPr>
          <a:xfrm flipH="1">
            <a:off x="1960541" y="3333671"/>
            <a:ext cx="1166127" cy="95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335EEE8-BFE4-413F-80A2-DD3044BECA72}"/>
              </a:ext>
            </a:extLst>
          </p:cNvPr>
          <p:cNvSpPr txBox="1"/>
          <p:nvPr/>
        </p:nvSpPr>
        <p:spPr>
          <a:xfrm>
            <a:off x="3091517" y="3102838"/>
            <a:ext cx="1239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rgbClr val="008000"/>
                </a:solidFill>
              </a:rPr>
              <a:t>ЊУШКА</a:t>
            </a:r>
            <a:endParaRPr lang="en-US" sz="2400" dirty="0">
              <a:solidFill>
                <a:srgbClr val="00800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77B33ED5-8D20-40AA-B027-7739045F6CEF}"/>
              </a:ext>
            </a:extLst>
          </p:cNvPr>
          <p:cNvCxnSpPr/>
          <p:nvPr/>
        </p:nvCxnSpPr>
        <p:spPr>
          <a:xfrm>
            <a:off x="6254083" y="3333670"/>
            <a:ext cx="1126229" cy="897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EDFF895-3AC8-4CC2-8F78-4BA49AC58CDF}"/>
              </a:ext>
            </a:extLst>
          </p:cNvPr>
          <p:cNvSpPr txBox="1"/>
          <p:nvPr/>
        </p:nvSpPr>
        <p:spPr>
          <a:xfrm>
            <a:off x="5675365" y="3003339"/>
            <a:ext cx="889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rgbClr val="008000"/>
                </a:solidFill>
              </a:rPr>
              <a:t>ОЧИ</a:t>
            </a:r>
            <a:endParaRPr lang="en-US" sz="2400" dirty="0">
              <a:solidFill>
                <a:srgbClr val="008000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E81F814E-0C6A-480F-B653-1D5131789E48}"/>
              </a:ext>
            </a:extLst>
          </p:cNvPr>
          <p:cNvCxnSpPr/>
          <p:nvPr/>
        </p:nvCxnSpPr>
        <p:spPr>
          <a:xfrm flipV="1">
            <a:off x="5148064" y="4750510"/>
            <a:ext cx="1224136" cy="262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226CD86-06CC-453A-88A7-BE2124625D7C}"/>
              </a:ext>
            </a:extLst>
          </p:cNvPr>
          <p:cNvSpPr txBox="1"/>
          <p:nvPr/>
        </p:nvSpPr>
        <p:spPr>
          <a:xfrm>
            <a:off x="4264348" y="4752726"/>
            <a:ext cx="1436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rgbClr val="008000"/>
                </a:solidFill>
              </a:rPr>
              <a:t>КЉУН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186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3" grpId="0"/>
      <p:bldP spid="16" grpId="0"/>
      <p:bldP spid="20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E7500F-A6F4-4FA5-9B30-A36B0B3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Исхрана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AC404B1-3BB6-46C1-ABED-C6BE4661B5C6}"/>
              </a:ext>
            </a:extLst>
          </p:cNvPr>
          <p:cNvSpPr txBox="1"/>
          <p:nvPr/>
        </p:nvSpPr>
        <p:spPr>
          <a:xfrm>
            <a:off x="262771" y="1401995"/>
            <a:ext cx="8435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/>
              <a:t>Као што већ знаш, и људима и животињама је потребна храна. Они храну уносе кроз уста. Хајде да погледамо на ком делу главе се налазе уста код човека и појединих животиња.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38E58C-468D-4F71-9329-75CEA5BC4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560602"/>
            <a:ext cx="987638" cy="1414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F8965B-FDA4-4668-BC53-C2852D178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2560602"/>
            <a:ext cx="1072839" cy="165371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F1819E44-98B4-4856-86DA-F1D09E57B35B}"/>
              </a:ext>
            </a:extLst>
          </p:cNvPr>
          <p:cNvCxnSpPr/>
          <p:nvPr/>
        </p:nvCxnSpPr>
        <p:spPr>
          <a:xfrm flipV="1">
            <a:off x="457200" y="3429000"/>
            <a:ext cx="658416" cy="785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F12063E-E1BC-4EC4-AC7F-B68E285E8778}"/>
              </a:ext>
            </a:extLst>
          </p:cNvPr>
          <p:cNvSpPr txBox="1"/>
          <p:nvPr/>
        </p:nvSpPr>
        <p:spPr>
          <a:xfrm>
            <a:off x="114144" y="4117941"/>
            <a:ext cx="852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>
                <a:solidFill>
                  <a:srgbClr val="002060"/>
                </a:solidFill>
              </a:rPr>
              <a:t>УСТА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09A6F42-4BC9-48E4-B28C-E91CDBD8E3B1}"/>
              </a:ext>
            </a:extLst>
          </p:cNvPr>
          <p:cNvSpPr txBox="1"/>
          <p:nvPr/>
        </p:nvSpPr>
        <p:spPr>
          <a:xfrm>
            <a:off x="3779912" y="278622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Уста човека састоје се из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547162EF-F874-4B82-B8E7-BB4D7CE32590}"/>
              </a:ext>
            </a:extLst>
          </p:cNvPr>
          <p:cNvCxnSpPr/>
          <p:nvPr/>
        </p:nvCxnSpPr>
        <p:spPr>
          <a:xfrm flipH="1" flipV="1">
            <a:off x="2843808" y="2868160"/>
            <a:ext cx="936104" cy="776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E0F7B638-0500-4794-B2DB-DD0B5F7953F4}"/>
              </a:ext>
            </a:extLst>
          </p:cNvPr>
          <p:cNvCxnSpPr/>
          <p:nvPr/>
        </p:nvCxnSpPr>
        <p:spPr>
          <a:xfrm flipH="1">
            <a:off x="2627784" y="3645024"/>
            <a:ext cx="1152128" cy="472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CA85736-23BC-4352-B34F-BAFF5D20E861}"/>
              </a:ext>
            </a:extLst>
          </p:cNvPr>
          <p:cNvSpPr txBox="1"/>
          <p:nvPr/>
        </p:nvSpPr>
        <p:spPr>
          <a:xfrm>
            <a:off x="3672231" y="347718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rgbClr val="002060"/>
                </a:solidFill>
              </a:rPr>
              <a:t>УСНЕ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01B21431-B4BF-483B-AC69-9D587A5B264D}"/>
              </a:ext>
            </a:extLst>
          </p:cNvPr>
          <p:cNvCxnSpPr/>
          <p:nvPr/>
        </p:nvCxnSpPr>
        <p:spPr>
          <a:xfrm flipH="1" flipV="1">
            <a:off x="2516131" y="3661853"/>
            <a:ext cx="1263781" cy="552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DCA34A2-369F-442A-A0AC-87DF2D7C6D33}"/>
              </a:ext>
            </a:extLst>
          </p:cNvPr>
          <p:cNvSpPr txBox="1"/>
          <p:nvPr/>
        </p:nvSpPr>
        <p:spPr>
          <a:xfrm>
            <a:off x="3710064" y="4045632"/>
            <a:ext cx="1072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rgbClr val="002060"/>
                </a:solidFill>
              </a:rPr>
              <a:t>ЈЕЗИК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473DF3EB-A72D-4DA3-8538-B337A88FA1C8}"/>
              </a:ext>
            </a:extLst>
          </p:cNvPr>
          <p:cNvCxnSpPr/>
          <p:nvPr/>
        </p:nvCxnSpPr>
        <p:spPr>
          <a:xfrm flipH="1" flipV="1">
            <a:off x="2516131" y="3938084"/>
            <a:ext cx="631890" cy="931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5D0ED79F-6427-434C-B19D-1C1C4DD6302A}"/>
              </a:ext>
            </a:extLst>
          </p:cNvPr>
          <p:cNvCxnSpPr/>
          <p:nvPr/>
        </p:nvCxnSpPr>
        <p:spPr>
          <a:xfrm flipH="1" flipV="1">
            <a:off x="2815350" y="3144259"/>
            <a:ext cx="315945" cy="1759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41F186B-5318-4007-82F9-7F8823F5B62B}"/>
              </a:ext>
            </a:extLst>
          </p:cNvPr>
          <p:cNvSpPr txBox="1"/>
          <p:nvPr/>
        </p:nvSpPr>
        <p:spPr>
          <a:xfrm>
            <a:off x="3154188" y="4710139"/>
            <a:ext cx="1263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rgbClr val="002060"/>
                </a:solidFill>
              </a:rPr>
              <a:t>ЗУБИ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0B37F60-5239-4D89-B974-CF7F36192E86}"/>
              </a:ext>
            </a:extLst>
          </p:cNvPr>
          <p:cNvSpPr txBox="1"/>
          <p:nvPr/>
        </p:nvSpPr>
        <p:spPr>
          <a:xfrm>
            <a:off x="470463" y="5280768"/>
            <a:ext cx="2949409" cy="937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Човек уз помоћ уста и делова уста може да жваће храну. 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B9FF751-627E-4B2D-A2DD-1D8A9F2B4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2583" y="3222206"/>
            <a:ext cx="4231449" cy="238551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410544B-5FF2-4F13-AA19-4229583D07C6}"/>
              </a:ext>
            </a:extLst>
          </p:cNvPr>
          <p:cNvSpPr txBox="1"/>
          <p:nvPr/>
        </p:nvSpPr>
        <p:spPr>
          <a:xfrm>
            <a:off x="4932040" y="5952256"/>
            <a:ext cx="3352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Човек користи и удове, односно руке како би се хранио.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5730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0" grpId="0"/>
      <p:bldP spid="20" grpId="0"/>
      <p:bldP spid="25" grpId="0"/>
      <p:bldP spid="26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103193-83EF-4603-9FD6-46C2FA4E847D}"/>
              </a:ext>
            </a:extLst>
          </p:cNvPr>
          <p:cNvSpPr txBox="1"/>
          <p:nvPr/>
        </p:nvSpPr>
        <p:spPr>
          <a:xfrm>
            <a:off x="755576" y="836713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Постоји много различитих животиња, које разликујемо и по неким деловима тела. На пример птице имају кљун, док дивља свиња или пас имају њушке итд.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96DCE5-A579-4015-8974-F4016689D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060848"/>
            <a:ext cx="1656184" cy="2169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F6996A-DB4C-4453-BB33-471AA89E013D}"/>
              </a:ext>
            </a:extLst>
          </p:cNvPr>
          <p:cNvSpPr txBox="1"/>
          <p:nvPr/>
        </p:nvSpPr>
        <p:spPr>
          <a:xfrm>
            <a:off x="2051720" y="166771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На кљуну птице налазе се уста.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73CC7A6E-F9F7-4BE8-BDBD-6EA3FEC12DC0}"/>
              </a:ext>
            </a:extLst>
          </p:cNvPr>
          <p:cNvCxnSpPr/>
          <p:nvPr/>
        </p:nvCxnSpPr>
        <p:spPr>
          <a:xfrm flipH="1">
            <a:off x="1547664" y="1944709"/>
            <a:ext cx="504056" cy="260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7515D28-30A1-42A4-8516-CB660ECB944A}"/>
              </a:ext>
            </a:extLst>
          </p:cNvPr>
          <p:cNvSpPr txBox="1"/>
          <p:nvPr/>
        </p:nvSpPr>
        <p:spPr>
          <a:xfrm>
            <a:off x="107504" y="3630051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Ту се, такође, налази и језик који им помаже да се хране.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B4FB78C9-6CAD-437C-91DC-6CC701A0CCD8}"/>
              </a:ext>
            </a:extLst>
          </p:cNvPr>
          <p:cNvCxnSpPr/>
          <p:nvPr/>
        </p:nvCxnSpPr>
        <p:spPr>
          <a:xfrm flipV="1">
            <a:off x="1547664" y="2852936"/>
            <a:ext cx="504056" cy="1224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0193003-AC99-4C4E-8678-AEFF58DA6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695" y="2598180"/>
            <a:ext cx="3082684" cy="21881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52FA99D-6576-42D0-A100-19461EBE36D5}"/>
              </a:ext>
            </a:extLst>
          </p:cNvPr>
          <p:cNvSpPr txBox="1"/>
          <p:nvPr/>
        </p:nvSpPr>
        <p:spPr>
          <a:xfrm>
            <a:off x="3978484" y="2514328"/>
            <a:ext cx="1553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Када животиња има њушку</a:t>
            </a:r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71454A4D-4659-4ADF-AAA9-099B7CC838A6}"/>
              </a:ext>
            </a:extLst>
          </p:cNvPr>
          <p:cNvCxnSpPr/>
          <p:nvPr/>
        </p:nvCxnSpPr>
        <p:spPr>
          <a:xfrm>
            <a:off x="5223244" y="3395061"/>
            <a:ext cx="617312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10A779B-4F5E-4990-BA41-A4C26EF7256E}"/>
              </a:ext>
            </a:extLst>
          </p:cNvPr>
          <p:cNvSpPr txBox="1"/>
          <p:nvPr/>
        </p:nvSpPr>
        <p:spPr>
          <a:xfrm>
            <a:off x="3958070" y="3306885"/>
            <a:ext cx="1409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уста се налазе на њој.</a:t>
            </a:r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9A964927-68A7-461C-B55B-5010A0B69B51}"/>
              </a:ext>
            </a:extLst>
          </p:cNvPr>
          <p:cNvCxnSpPr>
            <a:cxnSpLocks/>
          </p:cNvCxnSpPr>
          <p:nvPr/>
        </p:nvCxnSpPr>
        <p:spPr>
          <a:xfrm>
            <a:off x="4230320" y="3653585"/>
            <a:ext cx="1637130" cy="347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38B58BE-E299-4EE6-86F2-5D8F32B1FEED}"/>
              </a:ext>
            </a:extLst>
          </p:cNvPr>
          <p:cNvSpPr txBox="1"/>
          <p:nvPr/>
        </p:nvSpPr>
        <p:spPr>
          <a:xfrm>
            <a:off x="3937446" y="4216559"/>
            <a:ext cx="1903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У устима неких животиња, као и код човека налазе се зуби.</a:t>
            </a:r>
            <a:endParaRPr lang="en-US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7EC9B768-2366-4360-A1C9-431D70743B46}"/>
              </a:ext>
            </a:extLst>
          </p:cNvPr>
          <p:cNvCxnSpPr/>
          <p:nvPr/>
        </p:nvCxnSpPr>
        <p:spPr>
          <a:xfrm flipV="1">
            <a:off x="5436096" y="4230215"/>
            <a:ext cx="576064" cy="998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2277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6" grpId="0"/>
      <p:bldP spid="21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E29109-DCE0-44BB-8094-1AE8DF5D6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Дисање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331377D-2146-435F-A387-D6710D1A9EE7}"/>
              </a:ext>
            </a:extLst>
          </p:cNvPr>
          <p:cNvSpPr txBox="1"/>
          <p:nvPr/>
        </p:nvSpPr>
        <p:spPr>
          <a:xfrm>
            <a:off x="457200" y="1417638"/>
            <a:ext cx="8229600" cy="1435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/>
              <a:t>Човек и животиње дишу. За то им је потребан ваздух. Човек удише и издише ваздух кроз нос и уста.  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D3D42F-ACB1-43F8-9698-EDE7FBA6A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760266"/>
            <a:ext cx="1780186" cy="2828789"/>
          </a:xfrm>
          <a:prstGeom prst="rect">
            <a:avLst/>
          </a:prstGeom>
        </p:spPr>
      </p:pic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xmlns="" id="{7CAE14F6-E39C-43C5-8AFD-9501965AB4CA}"/>
              </a:ext>
            </a:extLst>
          </p:cNvPr>
          <p:cNvCxnSpPr/>
          <p:nvPr/>
        </p:nvCxnSpPr>
        <p:spPr>
          <a:xfrm rot="10800000">
            <a:off x="457200" y="3933056"/>
            <a:ext cx="1162472" cy="1152128"/>
          </a:xfrm>
          <a:prstGeom prst="curved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xmlns="" id="{727259EE-27A1-4A40-BCD0-E31AC6C1DC60}"/>
              </a:ext>
            </a:extLst>
          </p:cNvPr>
          <p:cNvCxnSpPr/>
          <p:nvPr/>
        </p:nvCxnSpPr>
        <p:spPr>
          <a:xfrm rot="10800000">
            <a:off x="277180" y="4437112"/>
            <a:ext cx="1486508" cy="720080"/>
          </a:xfrm>
          <a:prstGeom prst="curved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xmlns="" id="{CD825C12-65ED-4042-8758-6C0C5C708BC3}"/>
              </a:ext>
            </a:extLst>
          </p:cNvPr>
          <p:cNvCxnSpPr/>
          <p:nvPr/>
        </p:nvCxnSpPr>
        <p:spPr>
          <a:xfrm flipV="1">
            <a:off x="457199" y="5031224"/>
            <a:ext cx="1450505" cy="409138"/>
          </a:xfrm>
          <a:prstGeom prst="curved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2474509-F766-472A-9744-74E09D4C8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8174" y="3192295"/>
            <a:ext cx="2219325" cy="2057400"/>
          </a:xfrm>
          <a:prstGeom prst="rect">
            <a:avLst/>
          </a:prstGeom>
        </p:spPr>
      </p:pic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xmlns="" id="{F875D41B-A84C-4B25-88CF-3A9415EB5EE3}"/>
              </a:ext>
            </a:extLst>
          </p:cNvPr>
          <p:cNvCxnSpPr/>
          <p:nvPr/>
        </p:nvCxnSpPr>
        <p:spPr>
          <a:xfrm flipV="1">
            <a:off x="6012160" y="3573016"/>
            <a:ext cx="1872208" cy="647979"/>
          </a:xfrm>
          <a:prstGeom prst="curved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xmlns="" id="{06EC077E-2F20-4CA9-B4A1-61171EA3D739}"/>
              </a:ext>
            </a:extLst>
          </p:cNvPr>
          <p:cNvCxnSpPr/>
          <p:nvPr/>
        </p:nvCxnSpPr>
        <p:spPr>
          <a:xfrm rot="5400000" flipH="1" flipV="1">
            <a:off x="5577970" y="2922802"/>
            <a:ext cx="1584176" cy="1444444"/>
          </a:xfrm>
          <a:prstGeom prst="curved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xmlns="" id="{2D38E597-1739-46F9-AE03-C74B04F17E45}"/>
              </a:ext>
            </a:extLst>
          </p:cNvPr>
          <p:cNvCxnSpPr/>
          <p:nvPr/>
        </p:nvCxnSpPr>
        <p:spPr>
          <a:xfrm rot="10800000" flipV="1">
            <a:off x="3491880" y="4509120"/>
            <a:ext cx="1872208" cy="931242"/>
          </a:xfrm>
          <a:prstGeom prst="curved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xmlns="" id="{7B8969BA-BDA2-4FDF-9703-C15A4EC861CB}"/>
              </a:ext>
            </a:extLst>
          </p:cNvPr>
          <p:cNvCxnSpPr/>
          <p:nvPr/>
        </p:nvCxnSpPr>
        <p:spPr>
          <a:xfrm rot="5400000">
            <a:off x="3756791" y="4341797"/>
            <a:ext cx="1414394" cy="1080120"/>
          </a:xfrm>
          <a:prstGeom prst="curved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6539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B3B362-784B-49D8-97F7-DBC910E2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601"/>
            <a:ext cx="8229600" cy="1143000"/>
          </a:xfrm>
        </p:spPr>
        <p:txBody>
          <a:bodyPr/>
          <a:lstStyle/>
          <a:p>
            <a:r>
              <a:rPr lang="sr-Cyrl-RS" dirty="0"/>
              <a:t>Варење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0E84286-4BAB-42D7-B615-1E384EA9B132}"/>
              </a:ext>
            </a:extLst>
          </p:cNvPr>
          <p:cNvSpPr txBox="1"/>
          <p:nvPr/>
        </p:nvSpPr>
        <p:spPr>
          <a:xfrm>
            <a:off x="1089067" y="775842"/>
            <a:ext cx="7632848" cy="93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Храна и ваздух настављају свој пут до трупа. У трупу се одвија </a:t>
            </a:r>
            <a:r>
              <a:rPr lang="sr-Cyrl-RS" dirty="0">
                <a:solidFill>
                  <a:srgbClr val="0070C0"/>
                </a:solidFill>
              </a:rPr>
              <a:t>процес варења </a:t>
            </a:r>
            <a:r>
              <a:rPr lang="sr-Cyrl-RS" dirty="0"/>
              <a:t>који је, као и дисање, потребно људима и животињама како би преживеле.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A1BD6A-EAF5-440A-95EC-D5F38E687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2681" y="1450644"/>
            <a:ext cx="2694781" cy="2021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F7EB35-0B36-4D0F-B595-6A8E1ED38D23}"/>
              </a:ext>
            </a:extLst>
          </p:cNvPr>
          <p:cNvSpPr txBox="1"/>
          <p:nvPr/>
        </p:nvSpPr>
        <p:spPr>
          <a:xfrm>
            <a:off x="2195736" y="3448962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dirty="0">
                <a:latin typeface="+mj-lt"/>
              </a:rPr>
              <a:t>Срце и крв</a:t>
            </a:r>
            <a:endParaRPr lang="en-US" sz="44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AE2262A-4E35-4CB8-822C-CE909E96E05A}"/>
              </a:ext>
            </a:extLst>
          </p:cNvPr>
          <p:cNvSpPr txBox="1"/>
          <p:nvPr/>
        </p:nvSpPr>
        <p:spPr>
          <a:xfrm>
            <a:off x="395537" y="4314002"/>
            <a:ext cx="832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Важни састојци из хране и ваздуха се путем </a:t>
            </a:r>
            <a:r>
              <a:rPr lang="sr-Cyrl-RS" dirty="0">
                <a:solidFill>
                  <a:schemeClr val="accent3"/>
                </a:solidFill>
              </a:rPr>
              <a:t>крви</a:t>
            </a:r>
            <a:r>
              <a:rPr lang="sr-Cyrl-RS" dirty="0"/>
              <a:t> разноси по читавом телу. Битну улогу у томе има </a:t>
            </a:r>
            <a:r>
              <a:rPr lang="sr-Cyrl-RS" dirty="0">
                <a:solidFill>
                  <a:schemeClr val="accent3"/>
                </a:solidFill>
              </a:rPr>
              <a:t>срце</a:t>
            </a:r>
            <a:r>
              <a:rPr lang="sr-Cyrl-RS" dirty="0"/>
              <a:t>. 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65CB4E8-ACB5-4E92-B24C-944BEA0634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4799373"/>
            <a:ext cx="2021086" cy="20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879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531</Words>
  <Application>Microsoft Office PowerPoint</Application>
  <PresentationFormat>On-screen Show (4:3)</PresentationFormat>
  <Paragraphs>63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Добро дошли на час света око нас. Да ли сте знали која је тајна веза између човека и животиња?</vt:lpstr>
      <vt:lpstr>Slide 2</vt:lpstr>
      <vt:lpstr>Slide 3</vt:lpstr>
      <vt:lpstr>Глава човека</vt:lpstr>
      <vt:lpstr>Глава животиња </vt:lpstr>
      <vt:lpstr>Исхрана</vt:lpstr>
      <vt:lpstr>Slide 7</vt:lpstr>
      <vt:lpstr>Дисање</vt:lpstr>
      <vt:lpstr>Варење</vt:lpstr>
      <vt:lpstr>Мозак и чула</vt:lpstr>
      <vt:lpstr>Кретање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Животиње и људи имају заједничке делове тела</dc:title>
  <dc:creator>Nevena Borić</dc:creator>
  <cp:lastModifiedBy>User</cp:lastModifiedBy>
  <cp:revision>37</cp:revision>
  <dcterms:created xsi:type="dcterms:W3CDTF">2020-03-31T21:58:36Z</dcterms:created>
  <dcterms:modified xsi:type="dcterms:W3CDTF">2020-04-02T18:05:02Z</dcterms:modified>
</cp:coreProperties>
</file>